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8" r:id="rId2"/>
    <p:sldId id="288" r:id="rId3"/>
    <p:sldId id="295" r:id="rId4"/>
    <p:sldId id="289" r:id="rId5"/>
    <p:sldId id="290" r:id="rId6"/>
    <p:sldId id="291" r:id="rId7"/>
    <p:sldId id="292" r:id="rId8"/>
    <p:sldId id="293" r:id="rId9"/>
    <p:sldId id="296" r:id="rId10"/>
    <p:sldId id="297" r:id="rId11"/>
    <p:sldId id="299" r:id="rId12"/>
    <p:sldId id="300" r:id="rId13"/>
    <p:sldId id="268" r:id="rId14"/>
    <p:sldId id="270" r:id="rId15"/>
    <p:sldId id="271" r:id="rId16"/>
    <p:sldId id="272" r:id="rId17"/>
    <p:sldId id="273" r:id="rId18"/>
    <p:sldId id="274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2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54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E5611-7A59-4907-BB97-E44D6821C141}" type="slidenum">
              <a:rPr lang="en-US"/>
              <a:pPr/>
              <a:t>25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2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3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0F7D-6E0A-4BFC-A68C-F975A066A447}" type="slidenum">
              <a:rPr lang="en-US"/>
              <a:pPr/>
              <a:t>14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8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0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ndall_tau_rank_correlation_coefficie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ndall_tau_rank_correlation_coefficie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81000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Kenall’s</a:t>
            </a:r>
            <a:r>
              <a:rPr lang="en-US" dirty="0"/>
              <a:t> tau</a:t>
            </a:r>
          </a:p>
          <a:p>
            <a:r>
              <a:rPr lang="en-US" dirty="0" err="1"/>
              <a:t>Subsitution</a:t>
            </a:r>
            <a:r>
              <a:rPr lang="en-US" dirty="0"/>
              <a:t> Matrices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28800" y="5334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95400"/>
            <a:ext cx="6553200" cy="339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81000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Kenall’s</a:t>
            </a:r>
            <a:r>
              <a:rPr lang="en-US" dirty="0"/>
              <a:t> tau</a:t>
            </a:r>
          </a:p>
          <a:p>
            <a:r>
              <a:rPr lang="en-US" dirty="0" err="1"/>
              <a:t>Subsitution</a:t>
            </a:r>
            <a:r>
              <a:rPr lang="en-US" dirty="0"/>
              <a:t> Matrices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590800" y="8382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9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81000"/>
            <a:ext cx="3526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some protein alignment….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28800"/>
            <a:ext cx="334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score this alignment? </a:t>
            </a:r>
          </a:p>
          <a:p>
            <a:r>
              <a:rPr lang="en-US" dirty="0"/>
              <a:t>How do we generate it?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371600" y="2514600"/>
          <a:ext cx="60960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Bitmap Image" r:id="rId4" imgW="11971429" imgH="2790476" progId="PBrush">
                  <p:embed/>
                </p:oleObj>
              </mc:Choice>
              <mc:Fallback>
                <p:oleObj name="Bitmap Image" r:id="rId4" imgW="11971429" imgH="279047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14600"/>
                        <a:ext cx="609600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4319587"/>
            <a:ext cx="769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This our background model.</a:t>
            </a:r>
          </a:p>
          <a:p>
            <a:r>
              <a:rPr lang="en-US" dirty="0"/>
              <a:t>The probability of any alignment given just “rolling” the sequences of the alignment with a 20 sided die where the odds of getting any </a:t>
            </a:r>
            <a:r>
              <a:rPr lang="en-US" dirty="0" err="1"/>
              <a:t>aa</a:t>
            </a:r>
            <a:r>
              <a:rPr lang="en-US" dirty="0"/>
              <a:t> is the frequency of that residue in our training set (PFAM, SWISS-PROT, whatever)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69925" y="422275"/>
            <a:ext cx="4181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background frequencies in </a:t>
            </a:r>
            <a:r>
              <a:rPr lang="en-US" dirty="0" err="1"/>
              <a:t>SwissProt</a:t>
            </a:r>
            <a:r>
              <a:rPr lang="en-US" dirty="0"/>
              <a:t>…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3400" y="1143000"/>
            <a:ext cx="76962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RESIDUES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{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'D'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'E'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'F'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'G'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'I'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'K'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'M'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'N'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'P'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'Q'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'R'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'S'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</a:t>
            </a:r>
            <a:endParaRPr lang="en-US" dirty="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'V'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'W'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'Y'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};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04800" y="2895600"/>
            <a:ext cx="73152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public static float BACKGROUND[] =</a:t>
            </a:r>
          </a:p>
          <a:p>
            <a:pPr>
              <a:spcBef>
                <a:spcPct val="50000"/>
              </a:spcBef>
            </a:pPr>
            <a:r>
              <a:rPr lang="en-US" dirty="0"/>
              <a:t>{0.072658f, 0.024692f, 0.050007f, 0.061087f,</a:t>
            </a:r>
          </a:p>
          <a:p>
            <a:pPr>
              <a:spcBef>
                <a:spcPct val="50000"/>
              </a:spcBef>
            </a:pPr>
            <a:r>
              <a:rPr lang="en-US" dirty="0"/>
              <a:t>0.041774f, 0.071589f, 0.023392f, 0.052691f, 0.063923f,</a:t>
            </a:r>
          </a:p>
          <a:p>
            <a:pPr>
              <a:spcBef>
                <a:spcPct val="50000"/>
              </a:spcBef>
            </a:pPr>
            <a:r>
              <a:rPr lang="en-US" dirty="0"/>
              <a:t>0.089093f, 0.023150f, 0.042931f, 0.052228f, 0.039871f,</a:t>
            </a:r>
          </a:p>
          <a:p>
            <a:pPr>
              <a:spcBef>
                <a:spcPct val="50000"/>
              </a:spcBef>
            </a:pPr>
            <a:r>
              <a:rPr lang="en-US" dirty="0"/>
              <a:t>0.052012f, 0.073087f, 0.055606f, 0.063321f, 0.012720f,</a:t>
            </a:r>
          </a:p>
          <a:p>
            <a:pPr>
              <a:spcBef>
                <a:spcPct val="50000"/>
              </a:spcBef>
            </a:pPr>
            <a:r>
              <a:rPr lang="en-US" dirty="0"/>
              <a:t>0.032955f};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"/>
            <a:ext cx="59245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6172200"/>
            <a:ext cx="2247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862512"/>
            <a:ext cx="3657600" cy="8524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583925" y="4507468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x,y|RandomModel</a:t>
            </a:r>
            <a:r>
              <a:rPr lang="en-US" dirty="0"/>
              <a:t>) = P(</a:t>
            </a:r>
            <a:r>
              <a:rPr lang="en-US" dirty="0" err="1"/>
              <a:t>x,y|R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3925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52400"/>
            <a:ext cx="818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itself, the random model is not very interesting, but it is part of the log-odds ratio…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09600"/>
            <a:ext cx="6096000" cy="1098550"/>
          </a:xfrm>
          <a:prstGeom prst="rect">
            <a:avLst/>
          </a:prstGeom>
          <a:noFill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720850"/>
            <a:ext cx="4648200" cy="2089150"/>
          </a:xfrm>
          <a:prstGeom prst="rect">
            <a:avLst/>
          </a:prstGeom>
          <a:noFill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810000"/>
            <a:ext cx="60960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62000" y="6400800"/>
            <a:ext cx="498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provides the definition of a </a:t>
            </a:r>
            <a:r>
              <a:rPr lang="en-US" dirty="0">
                <a:solidFill>
                  <a:srgbClr val="FF0000"/>
                </a:solidFill>
              </a:rPr>
              <a:t>substitution matrix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406400"/>
          <a:ext cx="89154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Bitmap Image" r:id="rId4" imgW="11631649" imgH="3448531" progId="PBrush">
                  <p:embed/>
                </p:oleObj>
              </mc:Choice>
              <mc:Fallback>
                <p:oleObj name="Bitmap Image" r:id="rId4" imgW="11631649" imgH="344853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06400"/>
                        <a:ext cx="89154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5125" y="0"/>
            <a:ext cx="415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And here is (part of our) triangle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447800" y="3124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334000" y="376555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12725" y="6324600"/>
            <a:ext cx="767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 are now ready to derive our simple substitution matrix….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59436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5943600" y="5029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28600" y="5410200"/>
            <a:ext cx="9020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any pair of residues in an alignment, we have the top and the bottom</a:t>
            </a:r>
          </a:p>
          <a:p>
            <a:r>
              <a:rPr lang="en-US"/>
              <a:t>calculated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927725" y="3048000"/>
            <a:ext cx="332373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These are the </a:t>
            </a:r>
            <a:r>
              <a:rPr lang="en-US" dirty="0" err="1"/>
              <a:t>probs</a:t>
            </a:r>
            <a:endParaRPr lang="en-US" dirty="0"/>
          </a:p>
          <a:p>
            <a:r>
              <a:rPr lang="en-US" dirty="0" err="1"/>
              <a:t>dervied</a:t>
            </a:r>
            <a:r>
              <a:rPr lang="en-US" dirty="0"/>
              <a:t> from our </a:t>
            </a:r>
          </a:p>
          <a:p>
            <a:r>
              <a:rPr lang="en-US" dirty="0"/>
              <a:t>Alignments.</a:t>
            </a:r>
          </a:p>
          <a:p>
            <a:r>
              <a:rPr lang="en-US" dirty="0"/>
              <a:t> “A to A” is observed as 0.028251 </a:t>
            </a:r>
          </a:p>
          <a:p>
            <a:r>
              <a:rPr lang="en-US" dirty="0"/>
              <a:t> of all pairs in the alignment..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7696200" y="3200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52400"/>
            <a:ext cx="728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Kendall Rank Correlation – A non-parametric alternative to linear regression</a:t>
            </a: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686800" cy="162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0" y="63246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http://en.wikipedia.org/wiki/Kendall_tau_rank_correlation_coefficient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1350963"/>
          <a:ext cx="9067800" cy="28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Bitmap Image" r:id="rId4" imgW="11123810" imgH="3486637" progId="PBrush">
                  <p:embed/>
                </p:oleObj>
              </mc:Choice>
              <mc:Fallback>
                <p:oleObj name="Bitmap Image" r:id="rId4" imgW="11123810" imgH="348663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350963"/>
                        <a:ext cx="9067800" cy="284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17525" y="574675"/>
            <a:ext cx="5992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Here is (part of our) substitution matrix triangle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724400"/>
            <a:ext cx="2590800" cy="828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1325" y="193675"/>
            <a:ext cx="7827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How does our naïve substitution matrix compare to a real one?</a:t>
            </a:r>
          </a:p>
          <a:p>
            <a:r>
              <a:rPr lang="en-US"/>
              <a:t>(E.g. Blosum50?)	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47850" y="1243013"/>
          <a:ext cx="544830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Bitmap Image" r:id="rId4" imgW="5447619" imgH="4371429" progId="PBrush">
                  <p:embed/>
                </p:oleObj>
              </mc:Choice>
              <mc:Fallback>
                <p:oleObj name="Bitmap Image" r:id="rId4" imgW="5447619" imgH="43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243013"/>
                        <a:ext cx="5448300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06475" y="552450"/>
          <a:ext cx="7132638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Bitmap Image" r:id="rId4" imgW="7133333" imgH="5466667" progId="PBrush">
                  <p:embed/>
                </p:oleObj>
              </mc:Choice>
              <mc:Fallback>
                <p:oleObj name="Bitmap Image" r:id="rId4" imgW="7133333" imgH="54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552450"/>
                        <a:ext cx="7132638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2325" y="171450"/>
            <a:ext cx="795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Our “naïve” substitution matrix, not so different from </a:t>
            </a:r>
            <a:r>
              <a:rPr lang="en-US" dirty="0" err="1"/>
              <a:t>Blossum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14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we are just “rediscovering” the substitution matrix PFAM uses…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2725" y="193675"/>
            <a:ext cx="718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substitution matrix is just a description of a training set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5325" y="4724400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828800" y="5216525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5292725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943600"/>
            <a:ext cx="701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more likely </a:t>
            </a:r>
            <a:r>
              <a:rPr lang="en-US" dirty="0"/>
              <a:t>to happen than chance.</a:t>
            </a:r>
          </a:p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less likely </a:t>
            </a:r>
            <a:r>
              <a:rPr lang="en-US" dirty="0"/>
              <a:t>to happen than chance.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5029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s(</a:t>
            </a:r>
            <a:r>
              <a:rPr lang="en-US" dirty="0" err="1"/>
              <a:t>a,b</a:t>
            </a:r>
            <a:r>
              <a:rPr lang="en-US" dirty="0"/>
              <a:t>) = log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41525" y="4689475"/>
            <a:ext cx="4816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the “score” of the alignment…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698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key assumption is independence.  What happens in one</a:t>
            </a:r>
          </a:p>
          <a:p>
            <a:r>
              <a:rPr lang="en-US"/>
              <a:t>part of the sequence does not effect another..</a:t>
            </a: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838200" y="1600200"/>
          <a:ext cx="7620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Bitmap Image" r:id="rId4" imgW="5229955" imgH="2457143" progId="PBrush">
                  <p:embed/>
                </p:oleObj>
              </mc:Choice>
              <mc:Fallback>
                <p:oleObj name="Bitmap Image" r:id="rId4" imgW="5229955" imgH="245714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76200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5451475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6125" y="2286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838200" y="914400"/>
          <a:ext cx="731520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Bitmap Image" r:id="rId4" imgW="10809524" imgH="7552381" progId="PBrush">
                  <p:embed/>
                </p:oleObj>
              </mc:Choice>
              <mc:Fallback>
                <p:oleObj name="Bitmap Image" r:id="rId4" imgW="10809524" imgH="755238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14400"/>
                        <a:ext cx="73152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17525" y="6019800"/>
            <a:ext cx="62297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Structural RNAs have their own alignment algorithms (which we </a:t>
            </a:r>
          </a:p>
          <a:p>
            <a:r>
              <a:rPr lang="en-US" dirty="0"/>
              <a:t>won’t talk about this semester…)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2642" y="76200"/>
            <a:ext cx="229389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Next: </a:t>
            </a:r>
            <a:r>
              <a:rPr lang="en-US" smtClean="0"/>
              <a:t>Markov Chains…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686800" cy="452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24000" y="63246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http://en.wikipedia.org/wiki/Kendall_tau_rank_correlation_coefficient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90600"/>
            <a:ext cx="66770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3657600" y="11430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152400"/>
            <a:ext cx="485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test is not part of the main distribution in R…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5" y="762000"/>
            <a:ext cx="65341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3962400" y="15240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537918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7010400" y="2362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6172200"/>
            <a:ext cx="303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Kendall and click “OK”.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6581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6200000" flipH="1">
            <a:off x="2438400" y="14478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10022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time you start R, you have to load the package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509588"/>
            <a:ext cx="38862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874011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228600"/>
            <a:ext cx="623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everything is installed, “?Kendall” will yield this help file….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640</Words>
  <Application>Microsoft Office PowerPoint</Application>
  <PresentationFormat>On-screen Show (4:3)</PresentationFormat>
  <Paragraphs>84</Paragraphs>
  <Slides>27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Anthony Fodor</cp:lastModifiedBy>
  <cp:revision>29</cp:revision>
  <dcterms:created xsi:type="dcterms:W3CDTF">2006-08-16T00:00:00Z</dcterms:created>
  <dcterms:modified xsi:type="dcterms:W3CDTF">2016-04-18T01:29:54Z</dcterms:modified>
</cp:coreProperties>
</file>